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64" r:id="rId3"/>
    <p:sldId id="257" r:id="rId4"/>
    <p:sldId id="258" r:id="rId5"/>
    <p:sldId id="266" r:id="rId6"/>
    <p:sldId id="260" r:id="rId7"/>
    <p:sldId id="267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B99535D-0F3F-4BD3-99EA-DE6BE3B4F21C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84239F-D201-4791-8BC3-A652B9791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535D-0F3F-4BD3-99EA-DE6BE3B4F21C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4239F-D201-4791-8BC3-A652B9791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B99535D-0F3F-4BD3-99EA-DE6BE3B4F21C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584239F-D201-4791-8BC3-A652B9791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535D-0F3F-4BD3-99EA-DE6BE3B4F21C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584239F-D201-4791-8BC3-A652B97910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535D-0F3F-4BD3-99EA-DE6BE3B4F21C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584239F-D201-4791-8BC3-A652B97910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B99535D-0F3F-4BD3-99EA-DE6BE3B4F21C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584239F-D201-4791-8BC3-A652B97910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B99535D-0F3F-4BD3-99EA-DE6BE3B4F21C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584239F-D201-4791-8BC3-A652B97910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535D-0F3F-4BD3-99EA-DE6BE3B4F21C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584239F-D201-4791-8BC3-A652B9791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535D-0F3F-4BD3-99EA-DE6BE3B4F21C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84239F-D201-4791-8BC3-A652B9791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535D-0F3F-4BD3-99EA-DE6BE3B4F21C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584239F-D201-4791-8BC3-A652B97910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B99535D-0F3F-4BD3-99EA-DE6BE3B4F21C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584239F-D201-4791-8BC3-A652B97910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B99535D-0F3F-4BD3-99EA-DE6BE3B4F21C}" type="datetimeFigureOut">
              <a:rPr lang="en-US" smtClean="0"/>
              <a:pPr/>
              <a:t>2/21/2012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584239F-D201-4791-8BC3-A652B9791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lectrochemistry12.blogspot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b="1" dirty="0" err="1" smtClean="0"/>
              <a:t>Olwen</a:t>
            </a:r>
            <a:r>
              <a:rPr lang="en-US" sz="2800" b="1" dirty="0" smtClean="0"/>
              <a:t> Needham-Brooks,  Bushra Anwar,</a:t>
            </a:r>
            <a:br>
              <a:rPr lang="en-US" sz="2800" b="1" dirty="0" smtClean="0"/>
            </a:br>
            <a:r>
              <a:rPr lang="en-US" sz="2800" b="1" dirty="0" smtClean="0"/>
              <a:t>Daniel </a:t>
            </a:r>
            <a:r>
              <a:rPr lang="en-US" sz="2800" b="1" dirty="0" err="1" smtClean="0"/>
              <a:t>Fiorella</a:t>
            </a:r>
            <a:r>
              <a:rPr lang="en-US" sz="2800" b="1" dirty="0" smtClean="0"/>
              <a:t>,  Scott Jaspers-</a:t>
            </a:r>
            <a:r>
              <a:rPr lang="en-US" sz="2800" b="1" smtClean="0"/>
              <a:t>Fayer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09800"/>
            <a:ext cx="5410200" cy="3754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447800" y="-381000"/>
            <a:ext cx="6324600" cy="197056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ELECTROCHEMISTRY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cap="small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SCH4U</a:t>
            </a:r>
            <a:endParaRPr kumimoji="0" lang="en-US" sz="36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Callout 7"/>
          <p:cNvSpPr/>
          <p:nvPr/>
        </p:nvSpPr>
        <p:spPr>
          <a:xfrm>
            <a:off x="1828800" y="990600"/>
            <a:ext cx="5638800" cy="2971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Questions or Comments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/>
              <a:t>Big Ideas</a:t>
            </a:r>
            <a:endParaRPr lang="en-US" sz="5400" b="1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loud 7"/>
          <p:cNvSpPr/>
          <p:nvPr/>
        </p:nvSpPr>
        <p:spPr>
          <a:xfrm>
            <a:off x="0" y="1295400"/>
            <a:ext cx="4038600" cy="4419600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b="1" dirty="0" smtClean="0"/>
              <a:t> </a:t>
            </a:r>
            <a:r>
              <a:rPr lang="en-CA" sz="2400" b="1" dirty="0" smtClean="0">
                <a:latin typeface="Times New Roman" pitchFamily="18" charset="0"/>
                <a:cs typeface="Times New Roman" pitchFamily="18" charset="0"/>
              </a:rPr>
              <a:t>Oxidation and reduction are paired chemical reactions in which electrons are transferred from one substance to another in a particular way.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Cloud 8"/>
          <p:cNvSpPr/>
          <p:nvPr/>
        </p:nvSpPr>
        <p:spPr>
          <a:xfrm>
            <a:off x="4953000" y="1295400"/>
            <a:ext cx="4191000" cy="4495800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CA" sz="2400" b="1" dirty="0" smtClean="0">
                <a:latin typeface="Times New Roman" pitchFamily="18" charset="0"/>
                <a:cs typeface="Times New Roman" pitchFamily="18" charset="0"/>
              </a:rPr>
              <a:t>The control and application of oxidation and reduction reactions have significant implications for industry health and safety and the environment.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Left-Right Arrow 5"/>
          <p:cNvSpPr/>
          <p:nvPr/>
        </p:nvSpPr>
        <p:spPr>
          <a:xfrm>
            <a:off x="3581400" y="3048000"/>
            <a:ext cx="1676400" cy="1066800"/>
          </a:xfrm>
          <a:prstGeom prst="left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Overarching Question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b="1" dirty="0" smtClean="0"/>
              <a:t>How do oxidation-reduction reactions, which are the basis of electrochemical cells, impact our economy, society and environment?</a:t>
            </a:r>
            <a:endParaRPr lang="en-US" b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Guiding questions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b="1" dirty="0" smtClean="0"/>
              <a:t>What are oxidation-reduction reactions and how are they characterized?</a:t>
            </a:r>
          </a:p>
          <a:p>
            <a:endParaRPr lang="en-CA" b="1" dirty="0" smtClean="0"/>
          </a:p>
          <a:p>
            <a:r>
              <a:rPr lang="en-CA" b="1" dirty="0" smtClean="0"/>
              <a:t>How do oxidation-reduction reactions apply to electrochemical cells?</a:t>
            </a:r>
          </a:p>
          <a:p>
            <a:endParaRPr lang="en-US" b="1" dirty="0" smtClean="0"/>
          </a:p>
          <a:p>
            <a:r>
              <a:rPr lang="en-CA" b="1" dirty="0" smtClean="0"/>
              <a:t>What are the applications of galvanic and electrolytic cells?</a:t>
            </a:r>
          </a:p>
          <a:p>
            <a:endParaRPr lang="en-US" b="1" dirty="0" smtClean="0"/>
          </a:p>
          <a:p>
            <a:r>
              <a:rPr lang="en-CA" b="1" dirty="0" smtClean="0"/>
              <a:t>What are some of the pros and cons of electrochemical technologies? 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-152400"/>
            <a:ext cx="8153400" cy="990600"/>
          </a:xfrm>
        </p:spPr>
        <p:txBody>
          <a:bodyPr>
            <a:normAutofit/>
          </a:bodyPr>
          <a:lstStyle/>
          <a:p>
            <a:r>
              <a:rPr lang="en-US" b="1" dirty="0" smtClean="0"/>
              <a:t>Unit plan</a:t>
            </a:r>
            <a:endParaRPr lang="en-US" b="1" dirty="0"/>
          </a:p>
        </p:txBody>
      </p:sp>
      <p:pic>
        <p:nvPicPr>
          <p:cNvPr id="7" name="Picture 6" descr="Chemistry electrochemistry unit outline calendar-1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14" t="5236" r="7726" b="13138"/>
          <a:stretch/>
        </p:blipFill>
        <p:spPr>
          <a:xfrm>
            <a:off x="-1447800" y="802395"/>
            <a:ext cx="10439400" cy="60556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Misconceptions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78952" cy="4876800"/>
          </a:xfrm>
        </p:spPr>
        <p:txBody>
          <a:bodyPr>
            <a:normAutofit fontScale="55000" lnSpcReduction="20000"/>
          </a:bodyPr>
          <a:lstStyle/>
          <a:p>
            <a:r>
              <a:rPr lang="en-US" sz="4400" b="1" dirty="0" smtClean="0"/>
              <a:t>Reduction and oxidation reactions can occur in isolation.</a:t>
            </a:r>
          </a:p>
          <a:p>
            <a:endParaRPr lang="en-US" sz="4400" b="1" dirty="0" smtClean="0"/>
          </a:p>
          <a:p>
            <a:r>
              <a:rPr lang="en-US" sz="4400" b="1" dirty="0" smtClean="0"/>
              <a:t>Free electrons flow through the salt bridge or electrolyte solutions to complete the circuit in a cell.</a:t>
            </a:r>
          </a:p>
          <a:p>
            <a:endParaRPr lang="en-US" sz="4400" b="1" dirty="0"/>
          </a:p>
          <a:p>
            <a:r>
              <a:rPr lang="en-US" sz="4400" b="1" dirty="0"/>
              <a:t>The anode must appear on the left in a galvanic cell diagram</a:t>
            </a:r>
            <a:r>
              <a:rPr lang="en-US" sz="4400" b="1" dirty="0" smtClean="0"/>
              <a:t>.</a:t>
            </a:r>
          </a:p>
          <a:p>
            <a:endParaRPr lang="en-US" sz="4400" b="1" dirty="0"/>
          </a:p>
          <a:p>
            <a:r>
              <a:rPr lang="en-US" sz="4400" b="1" dirty="0" smtClean="0"/>
              <a:t>Oxidation numbers represent an ionic charge in a covalent molecule or polyatomic atom.</a:t>
            </a:r>
          </a:p>
          <a:p>
            <a:endParaRPr lang="en-US" sz="4400" b="1" dirty="0" smtClean="0"/>
          </a:p>
          <a:p>
            <a:r>
              <a:rPr lang="en-US" sz="4400" b="1" dirty="0" smtClean="0"/>
              <a:t>Cell potential changes when the volume of the solution in the cell changes, or when the reaction equation is reversed or multiplied by a numerical coefficient.</a:t>
            </a:r>
          </a:p>
          <a:p>
            <a:pPr>
              <a:buNone/>
            </a:pPr>
            <a:endParaRPr lang="en-US" sz="44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Activity 1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700" b="1" dirty="0"/>
              <a:t>4 groups are </a:t>
            </a:r>
            <a:r>
              <a:rPr lang="en-US" sz="2700" b="1" dirty="0" smtClean="0"/>
              <a:t>needed</a:t>
            </a:r>
            <a:r>
              <a:rPr lang="en-US" sz="2700" b="1" dirty="0"/>
              <a:t> </a:t>
            </a:r>
          </a:p>
          <a:p>
            <a:r>
              <a:rPr lang="en-US" sz="2700" b="1" dirty="0" smtClean="0"/>
              <a:t>Group is </a:t>
            </a:r>
            <a:r>
              <a:rPr lang="en-US" sz="2700" b="1" dirty="0"/>
              <a:t>provided with a number of slips of paper with steps written on </a:t>
            </a:r>
            <a:r>
              <a:rPr lang="en-US" sz="2700" b="1" dirty="0" smtClean="0"/>
              <a:t>them</a:t>
            </a:r>
          </a:p>
          <a:p>
            <a:r>
              <a:rPr lang="en-US" sz="2700" b="1" dirty="0" smtClean="0"/>
              <a:t>Group must </a:t>
            </a:r>
            <a:r>
              <a:rPr lang="en-US" sz="2700" b="1" dirty="0"/>
              <a:t>figure out which steps are relating to the oxidation number method </a:t>
            </a:r>
            <a:r>
              <a:rPr lang="en-US" sz="2700" b="1" dirty="0" smtClean="0"/>
              <a:t>vs. </a:t>
            </a:r>
            <a:r>
              <a:rPr lang="en-US" sz="2700" b="1" dirty="0"/>
              <a:t>half reaction method and put them in the </a:t>
            </a:r>
            <a:r>
              <a:rPr lang="en-US" sz="2700" b="1" dirty="0" smtClean="0"/>
              <a:t>correct order</a:t>
            </a:r>
          </a:p>
          <a:p>
            <a:r>
              <a:rPr lang="en-US" sz="2700" b="1" dirty="0"/>
              <a:t>G</a:t>
            </a:r>
            <a:r>
              <a:rPr lang="en-US" sz="2700" b="1" dirty="0" smtClean="0"/>
              <a:t>roup </a:t>
            </a:r>
            <a:r>
              <a:rPr lang="en-US" sz="2700" b="1" dirty="0"/>
              <a:t>must then balance the given equation using one of the methods for </a:t>
            </a:r>
            <a:r>
              <a:rPr lang="en-US" sz="2700" b="1" dirty="0" smtClean="0"/>
              <a:t>practice on provided chart paper</a:t>
            </a:r>
            <a:endParaRPr lang="en-US" sz="27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Activity 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The class is divided into five groups.</a:t>
            </a:r>
          </a:p>
          <a:p>
            <a:r>
              <a:rPr lang="en-US" b="1" dirty="0" smtClean="0"/>
              <a:t>Each group is provided with a visual representation of an electrochemical technology and related questions.</a:t>
            </a:r>
          </a:p>
          <a:p>
            <a:r>
              <a:rPr lang="en-US" b="1" dirty="0" smtClean="0"/>
              <a:t>Students are given 10 -15 minutes to examine the visuals and answer the questions.</a:t>
            </a:r>
          </a:p>
          <a:p>
            <a:r>
              <a:rPr lang="en-US" b="1" dirty="0" smtClean="0"/>
              <a:t>Each group will present the reactions, applications and drawbacks (if any) of their assigned electrochemical technology (using their answers of questions).</a:t>
            </a:r>
          </a:p>
          <a:p>
            <a:r>
              <a:rPr lang="en-US" b="1" dirty="0" smtClean="0"/>
              <a:t>Presentation can be in the form of a debate, news report, panel discussion, etc.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STSE Blog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96200" cy="4873752"/>
          </a:xfrm>
        </p:spPr>
        <p:txBody>
          <a:bodyPr/>
          <a:lstStyle/>
          <a:p>
            <a:r>
              <a:rPr lang="en-US" b="1" dirty="0" smtClean="0">
                <a:hlinkClick r:id="rId2"/>
              </a:rPr>
              <a:t>www.electrochemistry12.blogspot.com</a:t>
            </a:r>
            <a:endParaRPr lang="en-US" b="1" dirty="0" smtClean="0"/>
          </a:p>
          <a:p>
            <a:r>
              <a:rPr lang="en-US" b="1" dirty="0" smtClean="0"/>
              <a:t>Each student is required to create two blog entries over the course of the unit.</a:t>
            </a:r>
          </a:p>
          <a:p>
            <a:r>
              <a:rPr lang="en-US" b="1" dirty="0" smtClean="0"/>
              <a:t>Blog entry#1: An example of a redox reaction from everyday life </a:t>
            </a:r>
          </a:p>
          <a:p>
            <a:r>
              <a:rPr lang="en-US" b="1" dirty="0" smtClean="0"/>
              <a:t>Blog entry#2: An issue pertaining to an electrochemical technology</a:t>
            </a:r>
          </a:p>
          <a:p>
            <a:r>
              <a:rPr lang="en-US" b="1" dirty="0" smtClean="0"/>
              <a:t>Each student is also required to comment on two other blog entries#2.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354</Words>
  <Application>Microsoft Office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PowerPoint Presentation</vt:lpstr>
      <vt:lpstr>Big Ideas</vt:lpstr>
      <vt:lpstr>Overarching Question</vt:lpstr>
      <vt:lpstr>Guiding questions</vt:lpstr>
      <vt:lpstr>Unit plan</vt:lpstr>
      <vt:lpstr>Misconceptions</vt:lpstr>
      <vt:lpstr>Activity 1</vt:lpstr>
      <vt:lpstr>Activity 2</vt:lpstr>
      <vt:lpstr>STSE Blog</vt:lpstr>
      <vt:lpstr>PowerPoint Presentation</vt:lpstr>
    </vt:vector>
  </TitlesOfParts>
  <Company>OISE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ELECTROCHEMISTRY</dc:title>
  <dc:creator>Education Commons</dc:creator>
  <cp:lastModifiedBy>Brooks Family</cp:lastModifiedBy>
  <cp:revision>29</cp:revision>
  <dcterms:created xsi:type="dcterms:W3CDTF">2012-02-10T16:39:18Z</dcterms:created>
  <dcterms:modified xsi:type="dcterms:W3CDTF">2012-02-21T20:32:23Z</dcterms:modified>
</cp:coreProperties>
</file>